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9" r:id="rId8"/>
    <p:sldId id="265" r:id="rId9"/>
    <p:sldId id="263" r:id="rId10"/>
    <p:sldId id="264" r:id="rId11"/>
    <p:sldId id="266" r:id="rId12"/>
    <p:sldId id="267" r:id="rId13"/>
    <p:sldId id="268" r:id="rId1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429" autoAdjust="0"/>
    <p:restoredTop sz="94670" autoAdjust="0"/>
  </p:normalViewPr>
  <p:slideViewPr>
    <p:cSldViewPr>
      <p:cViewPr varScale="1">
        <p:scale>
          <a:sx n="78" d="100"/>
          <a:sy n="78" d="100"/>
        </p:scale>
        <p:origin x="133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F24CA-BF28-E0F1-632F-D14E205ABDD2}"/>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74F2432-0E4D-9F34-A902-942B183F2E9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9A83CD-6E7B-6D95-5CF0-4A5CCD8CA3D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38389DF-736A-7D86-E165-4A86C404011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DFDB31C-45BC-C55B-05D7-6AA0773B7F6F}"/>
              </a:ext>
            </a:extLst>
          </p:cNvPr>
          <p:cNvSpPr>
            <a:spLocks noGrp="1"/>
          </p:cNvSpPr>
          <p:nvPr>
            <p:ph type="sldNum" sz="quarter" idx="12"/>
          </p:nvPr>
        </p:nvSpPr>
        <p:spPr/>
        <p:txBody>
          <a:bodyPr/>
          <a:lstStyle>
            <a:lvl1pPr>
              <a:defRPr/>
            </a:lvl1pPr>
          </a:lstStyle>
          <a:p>
            <a:fld id="{CBDDC914-2041-4DF3-AAA2-AE90D247D0B0}" type="slidenum">
              <a:rPr lang="en-US" altLang="en-US"/>
              <a:pPr/>
              <a:t>‹#›</a:t>
            </a:fld>
            <a:endParaRPr lang="en-US" altLang="en-US"/>
          </a:p>
        </p:txBody>
      </p:sp>
    </p:spTree>
    <p:extLst>
      <p:ext uri="{BB962C8B-B14F-4D97-AF65-F5344CB8AC3E}">
        <p14:creationId xmlns:p14="http://schemas.microsoft.com/office/powerpoint/2010/main" val="4197957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813EC-2D72-B3C2-D440-7C53FF20F5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232187-F1D5-4B1D-BCF9-DC328C27DF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833B05-28FE-AA46-AA3F-88BC5AD409D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D844579-228D-6B15-E431-BCB7A607B7A4}"/>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AC965DC-568F-0B83-EA34-A56CBFBF0357}"/>
              </a:ext>
            </a:extLst>
          </p:cNvPr>
          <p:cNvSpPr>
            <a:spLocks noGrp="1"/>
          </p:cNvSpPr>
          <p:nvPr>
            <p:ph type="sldNum" sz="quarter" idx="12"/>
          </p:nvPr>
        </p:nvSpPr>
        <p:spPr/>
        <p:txBody>
          <a:bodyPr/>
          <a:lstStyle>
            <a:lvl1pPr>
              <a:defRPr/>
            </a:lvl1pPr>
          </a:lstStyle>
          <a:p>
            <a:fld id="{AD546D62-E644-4D93-9BB6-350B421CBACD}" type="slidenum">
              <a:rPr lang="en-US" altLang="en-US"/>
              <a:pPr/>
              <a:t>‹#›</a:t>
            </a:fld>
            <a:endParaRPr lang="en-US" altLang="en-US"/>
          </a:p>
        </p:txBody>
      </p:sp>
    </p:spTree>
    <p:extLst>
      <p:ext uri="{BB962C8B-B14F-4D97-AF65-F5344CB8AC3E}">
        <p14:creationId xmlns:p14="http://schemas.microsoft.com/office/powerpoint/2010/main" val="2871804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5B23FB-85A0-7816-D0DA-086B5C746C89}"/>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F3108B-622D-8D9C-E6E6-953BF4F6C6D4}"/>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093362-D1B1-FE03-7293-7F5AC4280C9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8F00873-D18A-7C56-60A4-5B3617D1719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3BAED6F-8EF2-154A-C0A0-0F40079874C4}"/>
              </a:ext>
            </a:extLst>
          </p:cNvPr>
          <p:cNvSpPr>
            <a:spLocks noGrp="1"/>
          </p:cNvSpPr>
          <p:nvPr>
            <p:ph type="sldNum" sz="quarter" idx="12"/>
          </p:nvPr>
        </p:nvSpPr>
        <p:spPr/>
        <p:txBody>
          <a:bodyPr/>
          <a:lstStyle>
            <a:lvl1pPr>
              <a:defRPr/>
            </a:lvl1pPr>
          </a:lstStyle>
          <a:p>
            <a:fld id="{EF5A5706-3E9A-47A7-BBAB-53C40CD7F527}" type="slidenum">
              <a:rPr lang="en-US" altLang="en-US"/>
              <a:pPr/>
              <a:t>‹#›</a:t>
            </a:fld>
            <a:endParaRPr lang="en-US" altLang="en-US"/>
          </a:p>
        </p:txBody>
      </p:sp>
    </p:spTree>
    <p:extLst>
      <p:ext uri="{BB962C8B-B14F-4D97-AF65-F5344CB8AC3E}">
        <p14:creationId xmlns:p14="http://schemas.microsoft.com/office/powerpoint/2010/main" val="2760651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4CC99-A416-F05A-49C8-21B1C19D62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E2A743-BE9C-7053-D379-F7F238EFAF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0D47B7-FF74-9F56-E33C-EDC43EBC2BB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06AC302-8F5C-95AD-4700-A077DCF7F63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75192CD-4839-3E69-3512-9C876A02EB19}"/>
              </a:ext>
            </a:extLst>
          </p:cNvPr>
          <p:cNvSpPr>
            <a:spLocks noGrp="1"/>
          </p:cNvSpPr>
          <p:nvPr>
            <p:ph type="sldNum" sz="quarter" idx="12"/>
          </p:nvPr>
        </p:nvSpPr>
        <p:spPr/>
        <p:txBody>
          <a:bodyPr/>
          <a:lstStyle>
            <a:lvl1pPr>
              <a:defRPr/>
            </a:lvl1pPr>
          </a:lstStyle>
          <a:p>
            <a:fld id="{9F1CAFC7-B34A-4836-B1CD-D2F8F5DFBC95}" type="slidenum">
              <a:rPr lang="en-US" altLang="en-US"/>
              <a:pPr/>
              <a:t>‹#›</a:t>
            </a:fld>
            <a:endParaRPr lang="en-US" altLang="en-US"/>
          </a:p>
        </p:txBody>
      </p:sp>
    </p:spTree>
    <p:extLst>
      <p:ext uri="{BB962C8B-B14F-4D97-AF65-F5344CB8AC3E}">
        <p14:creationId xmlns:p14="http://schemas.microsoft.com/office/powerpoint/2010/main" val="215984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6B36D-5F08-3299-4EF8-D2F55EAF533B}"/>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0F5FCE-5211-8A2A-B790-4A10DECC50B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CD4B9310-0DAE-BED2-60D5-22E3DCC562F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6A2E56D-40D3-B67F-B3F4-BEF86D7660F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DDE7CF0-850D-C1A1-BEF7-69DE8A8B30D2}"/>
              </a:ext>
            </a:extLst>
          </p:cNvPr>
          <p:cNvSpPr>
            <a:spLocks noGrp="1"/>
          </p:cNvSpPr>
          <p:nvPr>
            <p:ph type="sldNum" sz="quarter" idx="12"/>
          </p:nvPr>
        </p:nvSpPr>
        <p:spPr/>
        <p:txBody>
          <a:bodyPr/>
          <a:lstStyle>
            <a:lvl1pPr>
              <a:defRPr/>
            </a:lvl1pPr>
          </a:lstStyle>
          <a:p>
            <a:fld id="{4D3D34AE-8B01-4EEF-AB31-93EC71D4E054}" type="slidenum">
              <a:rPr lang="en-US" altLang="en-US"/>
              <a:pPr/>
              <a:t>‹#›</a:t>
            </a:fld>
            <a:endParaRPr lang="en-US" altLang="en-US"/>
          </a:p>
        </p:txBody>
      </p:sp>
    </p:spTree>
    <p:extLst>
      <p:ext uri="{BB962C8B-B14F-4D97-AF65-F5344CB8AC3E}">
        <p14:creationId xmlns:p14="http://schemas.microsoft.com/office/powerpoint/2010/main" val="2556852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3A1DD-DD1D-2771-07AA-018F39087E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AA3C35-6FD7-2B17-64EC-892AACCC399B}"/>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018130D-6AC9-1E50-530D-E181A1B50658}"/>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6D64F0E-630B-00E1-77BE-1FC584AD48C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263A48B-8890-CEFC-7331-B488A53314A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F8EBEC8-2CCF-C993-CAB3-0B6208A5D8F2}"/>
              </a:ext>
            </a:extLst>
          </p:cNvPr>
          <p:cNvSpPr>
            <a:spLocks noGrp="1"/>
          </p:cNvSpPr>
          <p:nvPr>
            <p:ph type="sldNum" sz="quarter" idx="12"/>
          </p:nvPr>
        </p:nvSpPr>
        <p:spPr/>
        <p:txBody>
          <a:bodyPr/>
          <a:lstStyle>
            <a:lvl1pPr>
              <a:defRPr/>
            </a:lvl1pPr>
          </a:lstStyle>
          <a:p>
            <a:fld id="{81B39141-0412-4350-A04D-F0CD793ED50E}" type="slidenum">
              <a:rPr lang="en-US" altLang="en-US"/>
              <a:pPr/>
              <a:t>‹#›</a:t>
            </a:fld>
            <a:endParaRPr lang="en-US" altLang="en-US"/>
          </a:p>
        </p:txBody>
      </p:sp>
    </p:spTree>
    <p:extLst>
      <p:ext uri="{BB962C8B-B14F-4D97-AF65-F5344CB8AC3E}">
        <p14:creationId xmlns:p14="http://schemas.microsoft.com/office/powerpoint/2010/main" val="4010744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480F5-DD91-E927-70D4-9D3CC72749CA}"/>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1214F1-44ED-93EC-99AE-F1CD8D8E710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F7AC21-C51A-CBA4-391C-4143044D7326}"/>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62EF7A-6D7B-57C1-650B-9D4E3365371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43398E-1BE9-85CF-E08A-7EB10A113530}"/>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11F7FF-A4EE-0493-A25F-558CDE9CFDFB}"/>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FF456879-C9A4-E691-039F-01C542ECC8C3}"/>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E83E5BFC-0B72-14E7-7917-964195793FB0}"/>
              </a:ext>
            </a:extLst>
          </p:cNvPr>
          <p:cNvSpPr>
            <a:spLocks noGrp="1"/>
          </p:cNvSpPr>
          <p:nvPr>
            <p:ph type="sldNum" sz="quarter" idx="12"/>
          </p:nvPr>
        </p:nvSpPr>
        <p:spPr/>
        <p:txBody>
          <a:bodyPr/>
          <a:lstStyle>
            <a:lvl1pPr>
              <a:defRPr/>
            </a:lvl1pPr>
          </a:lstStyle>
          <a:p>
            <a:fld id="{B6C322A7-0DC8-4FA9-81A3-AFA20ED65785}" type="slidenum">
              <a:rPr lang="en-US" altLang="en-US"/>
              <a:pPr/>
              <a:t>‹#›</a:t>
            </a:fld>
            <a:endParaRPr lang="en-US" altLang="en-US"/>
          </a:p>
        </p:txBody>
      </p:sp>
    </p:spTree>
    <p:extLst>
      <p:ext uri="{BB962C8B-B14F-4D97-AF65-F5344CB8AC3E}">
        <p14:creationId xmlns:p14="http://schemas.microsoft.com/office/powerpoint/2010/main" val="674449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A371-01B3-0D6F-F85E-1B376FF3EA6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02D8B4C-F43B-A92E-4A4B-A878EEDA903F}"/>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3E1CB2A7-49BD-613C-150C-9E0DBDC82723}"/>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7B40EC03-DFF5-FD6C-8D76-ABE0D4FC7AE8}"/>
              </a:ext>
            </a:extLst>
          </p:cNvPr>
          <p:cNvSpPr>
            <a:spLocks noGrp="1"/>
          </p:cNvSpPr>
          <p:nvPr>
            <p:ph type="sldNum" sz="quarter" idx="12"/>
          </p:nvPr>
        </p:nvSpPr>
        <p:spPr/>
        <p:txBody>
          <a:bodyPr/>
          <a:lstStyle>
            <a:lvl1pPr>
              <a:defRPr/>
            </a:lvl1pPr>
          </a:lstStyle>
          <a:p>
            <a:fld id="{C11BE64F-A224-4734-A6A9-7C891858A9A6}" type="slidenum">
              <a:rPr lang="en-US" altLang="en-US"/>
              <a:pPr/>
              <a:t>‹#›</a:t>
            </a:fld>
            <a:endParaRPr lang="en-US" altLang="en-US"/>
          </a:p>
        </p:txBody>
      </p:sp>
    </p:spTree>
    <p:extLst>
      <p:ext uri="{BB962C8B-B14F-4D97-AF65-F5344CB8AC3E}">
        <p14:creationId xmlns:p14="http://schemas.microsoft.com/office/powerpoint/2010/main" val="1482594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EC98C6-D9D2-1B4B-5830-68BCA5215C46}"/>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25DB3DFE-2E32-AA54-DA16-735054B4F002}"/>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FB56D5FC-0AF9-D109-523C-8CD90E62B285}"/>
              </a:ext>
            </a:extLst>
          </p:cNvPr>
          <p:cNvSpPr>
            <a:spLocks noGrp="1"/>
          </p:cNvSpPr>
          <p:nvPr>
            <p:ph type="sldNum" sz="quarter" idx="12"/>
          </p:nvPr>
        </p:nvSpPr>
        <p:spPr/>
        <p:txBody>
          <a:bodyPr/>
          <a:lstStyle>
            <a:lvl1pPr>
              <a:defRPr/>
            </a:lvl1pPr>
          </a:lstStyle>
          <a:p>
            <a:fld id="{8FFF3917-B2AF-470D-85DB-D3B39D07F270}" type="slidenum">
              <a:rPr lang="en-US" altLang="en-US"/>
              <a:pPr/>
              <a:t>‹#›</a:t>
            </a:fld>
            <a:endParaRPr lang="en-US" altLang="en-US"/>
          </a:p>
        </p:txBody>
      </p:sp>
    </p:spTree>
    <p:extLst>
      <p:ext uri="{BB962C8B-B14F-4D97-AF65-F5344CB8AC3E}">
        <p14:creationId xmlns:p14="http://schemas.microsoft.com/office/powerpoint/2010/main" val="1991542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C0112-EF6A-363A-930B-0C78ABE68B1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2CFB96-4D57-DB2A-C9F4-138EEB03177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975B2C-3194-6C73-4457-E7BC8D5555E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ECCF66-E3D6-A020-B35B-F0173B88679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C1C938C-F2D8-33E2-0A10-6604BD781C7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46BA6D0-3105-8D02-6AB2-3865B794E48D}"/>
              </a:ext>
            </a:extLst>
          </p:cNvPr>
          <p:cNvSpPr>
            <a:spLocks noGrp="1"/>
          </p:cNvSpPr>
          <p:nvPr>
            <p:ph type="sldNum" sz="quarter" idx="12"/>
          </p:nvPr>
        </p:nvSpPr>
        <p:spPr/>
        <p:txBody>
          <a:bodyPr/>
          <a:lstStyle>
            <a:lvl1pPr>
              <a:defRPr/>
            </a:lvl1pPr>
          </a:lstStyle>
          <a:p>
            <a:fld id="{1A77CC18-C9A1-4A83-9141-45E8DB5A8870}" type="slidenum">
              <a:rPr lang="en-US" altLang="en-US"/>
              <a:pPr/>
              <a:t>‹#›</a:t>
            </a:fld>
            <a:endParaRPr lang="en-US" altLang="en-US"/>
          </a:p>
        </p:txBody>
      </p:sp>
    </p:spTree>
    <p:extLst>
      <p:ext uri="{BB962C8B-B14F-4D97-AF65-F5344CB8AC3E}">
        <p14:creationId xmlns:p14="http://schemas.microsoft.com/office/powerpoint/2010/main" val="3740953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DED62-A4E6-1554-88D7-00B499CF669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926C11-6BC2-1648-A18B-E29147C2547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014C052-91A1-3728-A4D3-A1F0ED49961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5CB31E-1C0A-5B82-9F46-0B81A60FCE0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17BE629-CE3C-D1F1-965F-A5541E2BE15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44CF6C0-2CE4-FE2C-D0B8-7969F24FB328}"/>
              </a:ext>
            </a:extLst>
          </p:cNvPr>
          <p:cNvSpPr>
            <a:spLocks noGrp="1"/>
          </p:cNvSpPr>
          <p:nvPr>
            <p:ph type="sldNum" sz="quarter" idx="12"/>
          </p:nvPr>
        </p:nvSpPr>
        <p:spPr/>
        <p:txBody>
          <a:bodyPr/>
          <a:lstStyle>
            <a:lvl1pPr>
              <a:defRPr/>
            </a:lvl1pPr>
          </a:lstStyle>
          <a:p>
            <a:fld id="{FA40F5EB-389B-4959-9E25-AE0660DF0CA6}" type="slidenum">
              <a:rPr lang="en-US" altLang="en-US"/>
              <a:pPr/>
              <a:t>‹#›</a:t>
            </a:fld>
            <a:endParaRPr lang="en-US" altLang="en-US"/>
          </a:p>
        </p:txBody>
      </p:sp>
    </p:spTree>
    <p:extLst>
      <p:ext uri="{BB962C8B-B14F-4D97-AF65-F5344CB8AC3E}">
        <p14:creationId xmlns:p14="http://schemas.microsoft.com/office/powerpoint/2010/main" val="2598925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577D6EC-87C9-C3CB-CB44-CF130089CF02}"/>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8894188-F859-D381-7FF0-0074BA32CBE3}"/>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1647092A-ED2F-EAE2-4497-53FF3FC36EFB}"/>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F4FB94C5-EB0E-B86E-DC0A-FE6788F5D5ED}"/>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2FB21BBF-42D4-903C-EB08-2BBB4731A63D}"/>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66E18EF5-211F-4B54-B989-6BE656B6F48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4157537-7B80-D802-6CC0-D40F1E1AF0F2}"/>
              </a:ext>
            </a:extLst>
          </p:cNvPr>
          <p:cNvSpPr>
            <a:spLocks noGrp="1" noChangeArrowheads="1"/>
          </p:cNvSpPr>
          <p:nvPr>
            <p:ph type="ctrTitle"/>
          </p:nvPr>
        </p:nvSpPr>
        <p:spPr>
          <a:xfrm>
            <a:off x="685800" y="2590800"/>
            <a:ext cx="7772400" cy="914400"/>
          </a:xfrm>
        </p:spPr>
        <p:txBody>
          <a:bodyPr anchor="ctr"/>
          <a:lstStyle/>
          <a:p>
            <a:br>
              <a:rPr lang="en-US" altLang="en-US" sz="4000"/>
            </a:br>
            <a:r>
              <a:rPr lang="en-US" altLang="en-US" sz="4000" u="sng"/>
              <a:t>NVRA</a:t>
            </a:r>
            <a:r>
              <a:rPr lang="en-US" altLang="en-US" sz="4000"/>
              <a:t> </a:t>
            </a:r>
            <a:r>
              <a:rPr lang="en-US" altLang="en-US" sz="4000" u="sng"/>
              <a:t>Compliance</a:t>
            </a:r>
          </a:p>
        </p:txBody>
      </p:sp>
      <p:sp>
        <p:nvSpPr>
          <p:cNvPr id="2051" name="Rectangle 3">
            <a:extLst>
              <a:ext uri="{FF2B5EF4-FFF2-40B4-BE49-F238E27FC236}">
                <a16:creationId xmlns:a16="http://schemas.microsoft.com/office/drawing/2014/main" id="{34663BF4-4F2A-DB13-1203-F5A73805AC35}"/>
              </a:ext>
            </a:extLst>
          </p:cNvPr>
          <p:cNvSpPr>
            <a:spLocks noGrp="1" noChangeArrowheads="1"/>
          </p:cNvSpPr>
          <p:nvPr>
            <p:ph type="subTitle" idx="1"/>
          </p:nvPr>
        </p:nvSpPr>
        <p:spPr>
          <a:xfrm>
            <a:off x="1600200" y="3733800"/>
            <a:ext cx="6019800" cy="1600200"/>
          </a:xfrm>
        </p:spPr>
        <p:txBody>
          <a:bodyPr/>
          <a:lstStyle/>
          <a:p>
            <a:pPr>
              <a:lnSpc>
                <a:spcPct val="90000"/>
              </a:lnSpc>
            </a:pPr>
            <a:r>
              <a:rPr lang="en-US" altLang="en-US" sz="3200"/>
              <a:t>Agency Responsibilities under the National Voter Registration </a:t>
            </a:r>
          </a:p>
          <a:p>
            <a:pPr>
              <a:lnSpc>
                <a:spcPct val="90000"/>
              </a:lnSpc>
            </a:pPr>
            <a:r>
              <a:rPr lang="en-US" altLang="en-US" sz="3200"/>
              <a:t>	Act of 1993	</a:t>
            </a:r>
          </a:p>
        </p:txBody>
      </p:sp>
      <p:pic>
        <p:nvPicPr>
          <p:cNvPr id="2053" name="Picture 5">
            <a:extLst>
              <a:ext uri="{FF2B5EF4-FFF2-40B4-BE49-F238E27FC236}">
                <a16:creationId xmlns:a16="http://schemas.microsoft.com/office/drawing/2014/main" id="{12E1042C-EDC9-F3E4-EEC6-F60333BD48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381000"/>
            <a:ext cx="2665413" cy="2124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04F8CACE-837D-683C-D891-88F9B25E9F96}"/>
              </a:ext>
            </a:extLst>
          </p:cNvPr>
          <p:cNvSpPr>
            <a:spLocks noGrp="1" noChangeArrowheads="1"/>
          </p:cNvSpPr>
          <p:nvPr>
            <p:ph type="title"/>
          </p:nvPr>
        </p:nvSpPr>
        <p:spPr/>
        <p:txBody>
          <a:bodyPr/>
          <a:lstStyle/>
          <a:p>
            <a:r>
              <a:rPr lang="en-US" altLang="en-US" sz="3600"/>
              <a:t>Ordering Voter Registration Applications</a:t>
            </a:r>
          </a:p>
        </p:txBody>
      </p:sp>
      <p:sp>
        <p:nvSpPr>
          <p:cNvPr id="11269" name="Rectangle 5">
            <a:extLst>
              <a:ext uri="{FF2B5EF4-FFF2-40B4-BE49-F238E27FC236}">
                <a16:creationId xmlns:a16="http://schemas.microsoft.com/office/drawing/2014/main" id="{58ABACD4-6169-F326-CBB5-53FBC5A0D7AE}"/>
              </a:ext>
            </a:extLst>
          </p:cNvPr>
          <p:cNvSpPr>
            <a:spLocks noGrp="1" noChangeArrowheads="1"/>
          </p:cNvSpPr>
          <p:nvPr>
            <p:ph type="body" idx="1"/>
          </p:nvPr>
        </p:nvSpPr>
        <p:spPr/>
        <p:txBody>
          <a:bodyPr/>
          <a:lstStyle/>
          <a:p>
            <a:pPr>
              <a:lnSpc>
                <a:spcPct val="80000"/>
              </a:lnSpc>
            </a:pPr>
            <a:r>
              <a:rPr lang="en-US" altLang="en-US" sz="2800"/>
              <a:t>Each voter registration agency is responsible for ensuring that each local office has an adequate supply of voter registration applications.  Do not wait until applications run out to request new ones.</a:t>
            </a:r>
          </a:p>
          <a:p>
            <a:pPr>
              <a:lnSpc>
                <a:spcPct val="80000"/>
              </a:lnSpc>
            </a:pPr>
            <a:r>
              <a:rPr lang="en-US" altLang="en-US" sz="2800"/>
              <a:t>When ordering voter registration applications from the State Board of Elections or the local boards of election, it is important to expressly request forms containing the NVRA logo.  The presence of the logo assists the State Board of Elections with maintaining federally required voter registration data.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478EE899-3EB5-9D6F-524C-2C86818703CA}"/>
              </a:ext>
            </a:extLst>
          </p:cNvPr>
          <p:cNvSpPr>
            <a:spLocks noGrp="1" noChangeArrowheads="1"/>
          </p:cNvSpPr>
          <p:nvPr>
            <p:ph type="title"/>
          </p:nvPr>
        </p:nvSpPr>
        <p:spPr/>
        <p:txBody>
          <a:bodyPr/>
          <a:lstStyle/>
          <a:p>
            <a:r>
              <a:rPr lang="en-US" altLang="en-US"/>
              <a:t>NVRA Coordinator Duties</a:t>
            </a:r>
          </a:p>
        </p:txBody>
      </p:sp>
      <p:sp>
        <p:nvSpPr>
          <p:cNvPr id="15363" name="Rectangle 3">
            <a:extLst>
              <a:ext uri="{FF2B5EF4-FFF2-40B4-BE49-F238E27FC236}">
                <a16:creationId xmlns:a16="http://schemas.microsoft.com/office/drawing/2014/main" id="{38560D6B-E6E8-4B7D-63AD-20E9F38D45F0}"/>
              </a:ext>
            </a:extLst>
          </p:cNvPr>
          <p:cNvSpPr>
            <a:spLocks noGrp="1" noChangeArrowheads="1"/>
          </p:cNvSpPr>
          <p:nvPr>
            <p:ph type="body" idx="1"/>
          </p:nvPr>
        </p:nvSpPr>
        <p:spPr/>
        <p:txBody>
          <a:bodyPr/>
          <a:lstStyle/>
          <a:p>
            <a:pPr>
              <a:lnSpc>
                <a:spcPct val="80000"/>
              </a:lnSpc>
            </a:pPr>
            <a:r>
              <a:rPr lang="en-US" altLang="en-US" sz="2000"/>
              <a:t>Each voter registration agency is required to have a NVRA Coordinator.  The NVRA Coordinator is responsible for overseeing the agency’s compliance with the NVRA.  </a:t>
            </a:r>
          </a:p>
          <a:p>
            <a:pPr>
              <a:lnSpc>
                <a:spcPct val="80000"/>
              </a:lnSpc>
            </a:pPr>
            <a:r>
              <a:rPr lang="en-US" altLang="en-US" sz="2000"/>
              <a:t>The NVRA Coordinator must maintain a list of the agency’s NVRA Site Coordinators; answer agency questions on NVRA procedures; monitor NVRA compliance (including collecting and analyzing data on the agency’s NVRA activities) and oversee any necessary corrective action plans; serve as a liaison with the State Board of Elections; ensure that the agency is meeting the NVRA’s recordkeeping requirements; ensure that local offices have adequate supplies of voter registration applications and declination forms; and ensure that staff, including any volunteers, are trained on their NVRA duties.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ED8A3FFC-935F-20BE-5365-303AC0F38546}"/>
              </a:ext>
            </a:extLst>
          </p:cNvPr>
          <p:cNvSpPr>
            <a:spLocks noGrp="1" noChangeArrowheads="1"/>
          </p:cNvSpPr>
          <p:nvPr>
            <p:ph type="title"/>
          </p:nvPr>
        </p:nvSpPr>
        <p:spPr/>
        <p:txBody>
          <a:bodyPr/>
          <a:lstStyle/>
          <a:p>
            <a:r>
              <a:rPr lang="en-US" altLang="en-US"/>
              <a:t>NVRA Site Coordinator Duties</a:t>
            </a:r>
          </a:p>
        </p:txBody>
      </p:sp>
      <p:sp>
        <p:nvSpPr>
          <p:cNvPr id="16387" name="Rectangle 3">
            <a:extLst>
              <a:ext uri="{FF2B5EF4-FFF2-40B4-BE49-F238E27FC236}">
                <a16:creationId xmlns:a16="http://schemas.microsoft.com/office/drawing/2014/main" id="{A771C54A-49BB-7278-7ABE-B370D7C2B1BC}"/>
              </a:ext>
            </a:extLst>
          </p:cNvPr>
          <p:cNvSpPr>
            <a:spLocks noGrp="1" noChangeArrowheads="1"/>
          </p:cNvSpPr>
          <p:nvPr>
            <p:ph type="body" idx="1"/>
          </p:nvPr>
        </p:nvSpPr>
        <p:spPr/>
        <p:txBody>
          <a:bodyPr/>
          <a:lstStyle/>
          <a:p>
            <a:pPr>
              <a:lnSpc>
                <a:spcPct val="90000"/>
              </a:lnSpc>
            </a:pPr>
            <a:r>
              <a:rPr lang="en-US" altLang="en-US" sz="2400"/>
              <a:t>Each local office that provides voter registration services must have a NVRA Site Coordinator.  The NVRA Site Coordinator is responsible for overseeing the office’s compliance with the NVRA.  </a:t>
            </a:r>
          </a:p>
          <a:p>
            <a:pPr>
              <a:lnSpc>
                <a:spcPct val="90000"/>
              </a:lnSpc>
            </a:pPr>
            <a:r>
              <a:rPr lang="en-US" altLang="en-US" sz="2400"/>
              <a:t>The Site Coordinator’s duties include recordkeeping in accordance with the NVRA; ensuring that staff, including any volunteers, have been trained on their NVRA duties; acting as a liaison with the agency’s NVRA Coordinator and the local boards of elections; ensuring that the office has an adequate supply of voter registration applications and declination forms; and ensuring that completed voter registration forms are forwarded to the appropriate election officials in a timely manner.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A866308-9B45-0399-EA75-01820C37102A}"/>
              </a:ext>
            </a:extLst>
          </p:cNvPr>
          <p:cNvSpPr>
            <a:spLocks noGrp="1" noChangeArrowheads="1"/>
          </p:cNvSpPr>
          <p:nvPr>
            <p:ph type="title"/>
          </p:nvPr>
        </p:nvSpPr>
        <p:spPr/>
        <p:txBody>
          <a:bodyPr/>
          <a:lstStyle/>
          <a:p>
            <a:r>
              <a:rPr lang="en-US" altLang="en-US"/>
              <a:t>Questions</a:t>
            </a:r>
          </a:p>
        </p:txBody>
      </p:sp>
      <p:sp>
        <p:nvSpPr>
          <p:cNvPr id="17411" name="Rectangle 3">
            <a:extLst>
              <a:ext uri="{FF2B5EF4-FFF2-40B4-BE49-F238E27FC236}">
                <a16:creationId xmlns:a16="http://schemas.microsoft.com/office/drawing/2014/main" id="{97D9E0DF-5FF8-6F9B-01BC-539FC1ECADBB}"/>
              </a:ext>
            </a:extLst>
          </p:cNvPr>
          <p:cNvSpPr>
            <a:spLocks noGrp="1" noChangeArrowheads="1"/>
          </p:cNvSpPr>
          <p:nvPr>
            <p:ph type="body" idx="1"/>
          </p:nvPr>
        </p:nvSpPr>
        <p:spPr>
          <a:xfrm>
            <a:off x="457200" y="1600200"/>
            <a:ext cx="5715000" cy="4525963"/>
          </a:xfrm>
        </p:spPr>
        <p:txBody>
          <a:bodyPr/>
          <a:lstStyle/>
          <a:p>
            <a:pPr>
              <a:buFontTx/>
              <a:buNone/>
            </a:pPr>
            <a:r>
              <a:rPr lang="en-US" altLang="en-US" sz="2000" dirty="0"/>
              <a:t>If you have any questions, contact:</a:t>
            </a:r>
          </a:p>
          <a:p>
            <a:pPr>
              <a:buFontTx/>
              <a:buNone/>
            </a:pPr>
            <a:endParaRPr lang="en-US" altLang="en-US" sz="2000" dirty="0"/>
          </a:p>
          <a:p>
            <a:pPr>
              <a:buFontTx/>
              <a:buNone/>
            </a:pPr>
            <a:r>
              <a:rPr lang="en-US" altLang="en-US" sz="2000" dirty="0"/>
              <a:t>Crystal McGinn</a:t>
            </a:r>
          </a:p>
          <a:p>
            <a:pPr>
              <a:buFontTx/>
              <a:buNone/>
            </a:pPr>
            <a:r>
              <a:rPr lang="en-US" altLang="en-US" sz="2000" dirty="0"/>
              <a:t>Maryland State Board of Elections</a:t>
            </a:r>
          </a:p>
          <a:p>
            <a:pPr>
              <a:buFontTx/>
              <a:buNone/>
            </a:pPr>
            <a:r>
              <a:rPr lang="en-US" altLang="en-US" sz="2000" dirty="0"/>
              <a:t>Director, Voter Registration Division</a:t>
            </a:r>
          </a:p>
          <a:p>
            <a:pPr>
              <a:buFontTx/>
              <a:buNone/>
            </a:pPr>
            <a:r>
              <a:rPr lang="en-US" altLang="en-US" sz="2000" dirty="0"/>
              <a:t>151 West Street, Suite 200</a:t>
            </a:r>
          </a:p>
          <a:p>
            <a:pPr>
              <a:buFontTx/>
              <a:buNone/>
            </a:pPr>
            <a:r>
              <a:rPr lang="en-US" altLang="en-US" sz="2000" dirty="0"/>
              <a:t>Annapolis, Maryland  21401</a:t>
            </a:r>
          </a:p>
          <a:p>
            <a:pPr>
              <a:buFontTx/>
              <a:buNone/>
            </a:pPr>
            <a:r>
              <a:rPr lang="en-US" altLang="en-US" sz="2000" dirty="0"/>
              <a:t>(410) 269-2840</a:t>
            </a:r>
          </a:p>
        </p:txBody>
      </p:sp>
      <p:pic>
        <p:nvPicPr>
          <p:cNvPr id="17412" name="Picture 4">
            <a:extLst>
              <a:ext uri="{FF2B5EF4-FFF2-40B4-BE49-F238E27FC236}">
                <a16:creationId xmlns:a16="http://schemas.microsoft.com/office/drawing/2014/main" id="{F90E9958-2FA8-12AF-BFF3-0F772C92B9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28600"/>
            <a:ext cx="1827213" cy="1828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B402671-590B-7868-AAE5-1FD57868FA32}"/>
              </a:ext>
            </a:extLst>
          </p:cNvPr>
          <p:cNvSpPr>
            <a:spLocks noGrp="1" noChangeArrowheads="1"/>
          </p:cNvSpPr>
          <p:nvPr>
            <p:ph type="title"/>
          </p:nvPr>
        </p:nvSpPr>
        <p:spPr>
          <a:xfrm>
            <a:off x="685800" y="381000"/>
            <a:ext cx="4114800" cy="1066800"/>
          </a:xfrm>
        </p:spPr>
        <p:txBody>
          <a:bodyPr/>
          <a:lstStyle/>
          <a:p>
            <a:r>
              <a:rPr lang="en-US" altLang="en-US" sz="4000"/>
              <a:t>Compliance is </a:t>
            </a:r>
            <a:br>
              <a:rPr lang="en-US" altLang="en-US" sz="4000"/>
            </a:br>
            <a:r>
              <a:rPr lang="en-US" altLang="en-US" sz="4000"/>
              <a:t>Mandatory</a:t>
            </a:r>
          </a:p>
        </p:txBody>
      </p:sp>
      <p:sp>
        <p:nvSpPr>
          <p:cNvPr id="3075" name="Rectangle 3">
            <a:extLst>
              <a:ext uri="{FF2B5EF4-FFF2-40B4-BE49-F238E27FC236}">
                <a16:creationId xmlns:a16="http://schemas.microsoft.com/office/drawing/2014/main" id="{6D25020A-C804-6194-2BCF-1D2B0B19DD5C}"/>
              </a:ext>
            </a:extLst>
          </p:cNvPr>
          <p:cNvSpPr>
            <a:spLocks noGrp="1" noChangeArrowheads="1"/>
          </p:cNvSpPr>
          <p:nvPr>
            <p:ph type="body" idx="1"/>
          </p:nvPr>
        </p:nvSpPr>
        <p:spPr/>
        <p:txBody>
          <a:bodyPr/>
          <a:lstStyle/>
          <a:p>
            <a:pPr>
              <a:lnSpc>
                <a:spcPct val="80000"/>
              </a:lnSpc>
            </a:pPr>
            <a:r>
              <a:rPr lang="en-US" altLang="en-US" sz="1600"/>
              <a:t>The NVRA is a federal law designed to increase citizens’ access to voter registration opportunities.  </a:t>
            </a:r>
          </a:p>
          <a:p>
            <a:pPr>
              <a:lnSpc>
                <a:spcPct val="80000"/>
              </a:lnSpc>
            </a:pPr>
            <a:r>
              <a:rPr lang="en-US" altLang="en-US" sz="1600"/>
              <a:t>Under the NVRA, the State’s voter registration agencies </a:t>
            </a:r>
            <a:r>
              <a:rPr lang="en-US" altLang="en-US" sz="1600" u="sng"/>
              <a:t>MUST</a:t>
            </a:r>
            <a:r>
              <a:rPr lang="en-US" altLang="en-US" sz="1600"/>
              <a:t> offer voter registration services to each person applying for service or assistance, renewing or recertifying eligibility, or submitting a change of address.</a:t>
            </a:r>
          </a:p>
          <a:p>
            <a:pPr>
              <a:lnSpc>
                <a:spcPct val="80000"/>
              </a:lnSpc>
            </a:pPr>
            <a:r>
              <a:rPr lang="en-US" altLang="en-US" sz="1600"/>
              <a:t>The State’s voter registration agencies include:</a:t>
            </a:r>
          </a:p>
          <a:p>
            <a:pPr lvl="1">
              <a:lnSpc>
                <a:spcPct val="80000"/>
              </a:lnSpc>
            </a:pPr>
            <a:r>
              <a:rPr lang="en-US" altLang="en-US" sz="1600"/>
              <a:t>Local department of social services units providing Temporary Cash Assistance, Medicaid, and Food Stamps;</a:t>
            </a:r>
          </a:p>
          <a:p>
            <a:pPr lvl="1">
              <a:lnSpc>
                <a:spcPct val="80000"/>
              </a:lnSpc>
            </a:pPr>
            <a:r>
              <a:rPr lang="en-US" altLang="en-US" sz="1600"/>
              <a:t>WIC offices;</a:t>
            </a:r>
          </a:p>
          <a:p>
            <a:pPr lvl="1">
              <a:lnSpc>
                <a:spcPct val="80000"/>
              </a:lnSpc>
            </a:pPr>
            <a:r>
              <a:rPr lang="en-US" altLang="en-US" sz="1600"/>
              <a:t>Local offices of the Maryland Children's Health Program under the Department of Health and Mental Hygiene;</a:t>
            </a:r>
          </a:p>
          <a:p>
            <a:pPr lvl="1">
              <a:lnSpc>
                <a:spcPct val="80000"/>
              </a:lnSpc>
            </a:pPr>
            <a:r>
              <a:rPr lang="en-US" altLang="en-US" sz="1600"/>
              <a:t>All offices primarily engaged in providing State-funded services to individuals with disabilities, including the Maryland Transit Administration Paratransit Certification Office;</a:t>
            </a:r>
          </a:p>
          <a:p>
            <a:pPr lvl="1">
              <a:lnSpc>
                <a:spcPct val="80000"/>
              </a:lnSpc>
            </a:pPr>
            <a:r>
              <a:rPr lang="en-US" altLang="en-US" sz="1600"/>
              <a:t>Recruitment offices of the armed forces of the United States;</a:t>
            </a:r>
          </a:p>
          <a:p>
            <a:pPr lvl="1">
              <a:lnSpc>
                <a:spcPct val="80000"/>
              </a:lnSpc>
            </a:pPr>
            <a:r>
              <a:rPr lang="en-US" altLang="en-US" sz="1600"/>
              <a:t>Offices on aging; and</a:t>
            </a:r>
          </a:p>
          <a:p>
            <a:pPr lvl="1">
              <a:lnSpc>
                <a:spcPct val="80000"/>
              </a:lnSpc>
            </a:pPr>
            <a:r>
              <a:rPr lang="en-US" altLang="en-US" sz="1600"/>
              <a:t>Offices for students with disabilities at private and public colleges and universities.*</a:t>
            </a:r>
          </a:p>
          <a:p>
            <a:pPr lvl="1">
              <a:lnSpc>
                <a:spcPct val="80000"/>
              </a:lnSpc>
              <a:buFontTx/>
              <a:buNone/>
            </a:pPr>
            <a:endParaRPr lang="en-US" altLang="en-US" sz="1200"/>
          </a:p>
          <a:p>
            <a:pPr>
              <a:lnSpc>
                <a:spcPct val="80000"/>
              </a:lnSpc>
              <a:buFontTx/>
              <a:buNone/>
            </a:pPr>
            <a:r>
              <a:rPr lang="en-US" altLang="en-US" sz="900"/>
              <a:t>*Note – Special requirements apply to the Motor Vehicle Administration, marriage license offices of the clerks of court, and public institutions of </a:t>
            </a:r>
          </a:p>
          <a:p>
            <a:pPr>
              <a:lnSpc>
                <a:spcPct val="80000"/>
              </a:lnSpc>
              <a:buFontTx/>
              <a:buNone/>
            </a:pPr>
            <a:r>
              <a:rPr lang="en-US" altLang="en-US" sz="900"/>
              <a:t>	  higher education.  This PowerPoint does not cover those requirements, which can be found at COMAR 33.05.03.01 et seq.</a:t>
            </a:r>
            <a:endParaRPr lang="en-US" altLang="en-US" sz="900" b="1" i="1" u="sng"/>
          </a:p>
        </p:txBody>
      </p:sp>
      <p:pic>
        <p:nvPicPr>
          <p:cNvPr id="3076" name="Picture 4">
            <a:extLst>
              <a:ext uri="{FF2B5EF4-FFF2-40B4-BE49-F238E27FC236}">
                <a16:creationId xmlns:a16="http://schemas.microsoft.com/office/drawing/2014/main" id="{D5768AE2-4AE9-5CB8-A964-BDA9106377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304800"/>
            <a:ext cx="1771650" cy="1143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698D440-8594-3A54-399E-75DFA8A155B8}"/>
              </a:ext>
            </a:extLst>
          </p:cNvPr>
          <p:cNvSpPr>
            <a:spLocks noGrp="1" noChangeArrowheads="1"/>
          </p:cNvSpPr>
          <p:nvPr>
            <p:ph type="title"/>
          </p:nvPr>
        </p:nvSpPr>
        <p:spPr/>
        <p:txBody>
          <a:bodyPr/>
          <a:lstStyle/>
          <a:p>
            <a:r>
              <a:rPr lang="en-US" altLang="en-US" sz="3200"/>
              <a:t>Applications for Benefits, Recertifications or Renewals, and Address Changes</a:t>
            </a:r>
          </a:p>
        </p:txBody>
      </p:sp>
      <p:sp>
        <p:nvSpPr>
          <p:cNvPr id="4100" name="Rectangle 4">
            <a:extLst>
              <a:ext uri="{FF2B5EF4-FFF2-40B4-BE49-F238E27FC236}">
                <a16:creationId xmlns:a16="http://schemas.microsoft.com/office/drawing/2014/main" id="{43119A74-73AE-85B1-B080-203B2884547C}"/>
              </a:ext>
            </a:extLst>
          </p:cNvPr>
          <p:cNvSpPr>
            <a:spLocks noGrp="1" noChangeArrowheads="1"/>
          </p:cNvSpPr>
          <p:nvPr>
            <p:ph type="body" idx="1"/>
          </p:nvPr>
        </p:nvSpPr>
        <p:spPr>
          <a:xfrm>
            <a:off x="381000" y="1447800"/>
            <a:ext cx="8153400" cy="4724400"/>
          </a:xfrm>
        </p:spPr>
        <p:txBody>
          <a:bodyPr/>
          <a:lstStyle/>
          <a:p>
            <a:pPr>
              <a:lnSpc>
                <a:spcPct val="80000"/>
              </a:lnSpc>
              <a:spcBef>
                <a:spcPct val="0"/>
              </a:spcBef>
            </a:pPr>
            <a:r>
              <a:rPr lang="en-US" altLang="en-US" sz="2000"/>
              <a:t>A voter registration application and a declination form must be provided with each application for service or assistance and with each recertification, renewal, or change-of-address form relating to that service or assistance.  </a:t>
            </a:r>
          </a:p>
          <a:p>
            <a:pPr>
              <a:lnSpc>
                <a:spcPct val="80000"/>
              </a:lnSpc>
              <a:spcBef>
                <a:spcPct val="0"/>
              </a:spcBef>
              <a:buFontTx/>
              <a:buNone/>
            </a:pPr>
            <a:endParaRPr lang="en-US" altLang="en-US" sz="2000"/>
          </a:p>
          <a:p>
            <a:pPr>
              <a:lnSpc>
                <a:spcPct val="80000"/>
              </a:lnSpc>
              <a:spcBef>
                <a:spcPct val="0"/>
              </a:spcBef>
            </a:pPr>
            <a:r>
              <a:rPr lang="en-US" altLang="en-US" sz="2000"/>
              <a:t>Unless the applicant refuses assistance, the same level of assistance that is provided in the completion of the agency’s own application forms, including bilingual services when necessary, must be provided in completing a voter registration application and/or declination form.</a:t>
            </a:r>
          </a:p>
          <a:p>
            <a:pPr>
              <a:lnSpc>
                <a:spcPct val="80000"/>
              </a:lnSpc>
              <a:spcBef>
                <a:spcPct val="0"/>
              </a:spcBef>
              <a:buFontTx/>
              <a:buNone/>
            </a:pPr>
            <a:endParaRPr lang="en-US" altLang="en-US" sz="2000"/>
          </a:p>
          <a:p>
            <a:pPr>
              <a:lnSpc>
                <a:spcPct val="80000"/>
              </a:lnSpc>
              <a:spcBef>
                <a:spcPct val="0"/>
              </a:spcBef>
            </a:pPr>
            <a:r>
              <a:rPr lang="en-US" altLang="en-US" sz="2000"/>
              <a:t>Voter registration services must be provided even if the interaction with the client is remote (e.g., by phone, internet, or mail).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5FC111E-5B4E-21EF-530E-CAAF37BC7A43}"/>
              </a:ext>
            </a:extLst>
          </p:cNvPr>
          <p:cNvSpPr>
            <a:spLocks noGrp="1" noChangeArrowheads="1"/>
          </p:cNvSpPr>
          <p:nvPr>
            <p:ph type="title"/>
          </p:nvPr>
        </p:nvSpPr>
        <p:spPr>
          <a:xfrm>
            <a:off x="1905000" y="274638"/>
            <a:ext cx="5029200" cy="1143000"/>
          </a:xfrm>
        </p:spPr>
        <p:txBody>
          <a:bodyPr/>
          <a:lstStyle/>
          <a:p>
            <a:r>
              <a:rPr lang="en-US" altLang="en-US" sz="4000"/>
              <a:t>Prohibited Activities</a:t>
            </a:r>
          </a:p>
        </p:txBody>
      </p:sp>
      <p:sp>
        <p:nvSpPr>
          <p:cNvPr id="6147" name="Rectangle 3">
            <a:extLst>
              <a:ext uri="{FF2B5EF4-FFF2-40B4-BE49-F238E27FC236}">
                <a16:creationId xmlns:a16="http://schemas.microsoft.com/office/drawing/2014/main" id="{8132D7EB-0862-2C37-3375-B58BA0318830}"/>
              </a:ext>
            </a:extLst>
          </p:cNvPr>
          <p:cNvSpPr>
            <a:spLocks noGrp="1" noChangeArrowheads="1"/>
          </p:cNvSpPr>
          <p:nvPr>
            <p:ph type="body" idx="1"/>
          </p:nvPr>
        </p:nvSpPr>
        <p:spPr/>
        <p:txBody>
          <a:bodyPr/>
          <a:lstStyle/>
          <a:p>
            <a:pPr>
              <a:lnSpc>
                <a:spcPct val="90000"/>
              </a:lnSpc>
              <a:buFontTx/>
              <a:buNone/>
            </a:pPr>
            <a:r>
              <a:rPr lang="en-US" altLang="en-US" sz="2400"/>
              <a:t>Personnel </a:t>
            </a:r>
            <a:r>
              <a:rPr lang="en-US" altLang="en-US" sz="2400" u="sng"/>
              <a:t>may</a:t>
            </a:r>
            <a:r>
              <a:rPr lang="en-US" altLang="en-US" sz="2400"/>
              <a:t> </a:t>
            </a:r>
            <a:r>
              <a:rPr lang="en-US" altLang="en-US" sz="2400" u="sng"/>
              <a:t>not</a:t>
            </a:r>
            <a:r>
              <a:rPr lang="en-US" altLang="en-US" sz="2400"/>
              <a:t>:</a:t>
            </a:r>
            <a:endParaRPr lang="en-US" altLang="en-US" sz="2400" u="sng"/>
          </a:p>
          <a:p>
            <a:pPr>
              <a:lnSpc>
                <a:spcPct val="90000"/>
              </a:lnSpc>
            </a:pPr>
            <a:r>
              <a:rPr lang="en-US" altLang="en-US" sz="2400"/>
              <a:t>Seek to influence an applicant's political preference or party registration;</a:t>
            </a:r>
          </a:p>
          <a:p>
            <a:pPr>
              <a:lnSpc>
                <a:spcPct val="90000"/>
              </a:lnSpc>
            </a:pPr>
            <a:r>
              <a:rPr lang="en-US" altLang="en-US" sz="2400"/>
              <a:t>Display any political or candidate preference or party allegiance;</a:t>
            </a:r>
          </a:p>
          <a:p>
            <a:pPr>
              <a:lnSpc>
                <a:spcPct val="90000"/>
              </a:lnSpc>
            </a:pPr>
            <a:r>
              <a:rPr lang="en-US" altLang="en-US" sz="2400"/>
              <a:t>Make any statement or take any action the purpose or effect of which is to discourage the applicant from registering to vote; or</a:t>
            </a:r>
          </a:p>
          <a:p>
            <a:pPr>
              <a:lnSpc>
                <a:spcPct val="90000"/>
              </a:lnSpc>
            </a:pPr>
            <a:r>
              <a:rPr lang="en-US" altLang="en-US" sz="2400"/>
              <a:t>Make any statement or take any action the purpose or effect of which is to lead the applicant to believe that a decision to register or not to register has any bearing on the availability of services or benefits.</a:t>
            </a:r>
            <a:endParaRPr lang="en-US" altLang="en-US" sz="2000"/>
          </a:p>
        </p:txBody>
      </p:sp>
      <p:pic>
        <p:nvPicPr>
          <p:cNvPr id="6151" name="Picture 7">
            <a:extLst>
              <a:ext uri="{FF2B5EF4-FFF2-40B4-BE49-F238E27FC236}">
                <a16:creationId xmlns:a16="http://schemas.microsoft.com/office/drawing/2014/main" id="{11BE0918-49CF-EAE5-BBD0-6584B87738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52400"/>
            <a:ext cx="1485900" cy="1447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63FAFEB-BBD2-E69A-C0ED-41A51329FBD3}"/>
              </a:ext>
            </a:extLst>
          </p:cNvPr>
          <p:cNvSpPr>
            <a:spLocks noGrp="1" noChangeArrowheads="1"/>
          </p:cNvSpPr>
          <p:nvPr>
            <p:ph type="title"/>
          </p:nvPr>
        </p:nvSpPr>
        <p:spPr>
          <a:xfrm>
            <a:off x="3657600" y="274638"/>
            <a:ext cx="5029200" cy="1143000"/>
          </a:xfrm>
        </p:spPr>
        <p:txBody>
          <a:bodyPr/>
          <a:lstStyle/>
          <a:p>
            <a:pPr algn="l"/>
            <a:r>
              <a:rPr lang="en-US" altLang="en-US" i="1"/>
              <a:t>Confidentiality</a:t>
            </a:r>
          </a:p>
        </p:txBody>
      </p:sp>
      <p:sp>
        <p:nvSpPr>
          <p:cNvPr id="7171" name="Rectangle 3">
            <a:extLst>
              <a:ext uri="{FF2B5EF4-FFF2-40B4-BE49-F238E27FC236}">
                <a16:creationId xmlns:a16="http://schemas.microsoft.com/office/drawing/2014/main" id="{733B4EAB-D4B3-31E2-6DD8-663F096F1974}"/>
              </a:ext>
            </a:extLst>
          </p:cNvPr>
          <p:cNvSpPr>
            <a:spLocks noGrp="1" noChangeArrowheads="1"/>
          </p:cNvSpPr>
          <p:nvPr>
            <p:ph type="body" idx="1"/>
          </p:nvPr>
        </p:nvSpPr>
        <p:spPr/>
        <p:txBody>
          <a:bodyPr/>
          <a:lstStyle/>
          <a:p>
            <a:pPr>
              <a:spcBef>
                <a:spcPct val="0"/>
              </a:spcBef>
            </a:pPr>
            <a:r>
              <a:rPr lang="en-US" altLang="en-US"/>
              <a:t>No information relating to a declination to register to vote may be used for any purpose other than voter registration.</a:t>
            </a:r>
          </a:p>
          <a:p>
            <a:pPr>
              <a:spcBef>
                <a:spcPct val="0"/>
              </a:spcBef>
            </a:pPr>
            <a:r>
              <a:rPr lang="en-US" altLang="en-US"/>
              <a:t>The particular agency through which an individual registered may not be publicly disclosed.</a:t>
            </a:r>
          </a:p>
        </p:txBody>
      </p:sp>
      <p:pic>
        <p:nvPicPr>
          <p:cNvPr id="7173" name="Picture 5">
            <a:extLst>
              <a:ext uri="{FF2B5EF4-FFF2-40B4-BE49-F238E27FC236}">
                <a16:creationId xmlns:a16="http://schemas.microsoft.com/office/drawing/2014/main" id="{220D7D1F-E0CD-1D8B-7A7C-B755A53DFC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28600"/>
            <a:ext cx="2743200" cy="1371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0D5274B-934C-1EC7-965F-5EB4ACFE82B4}"/>
              </a:ext>
            </a:extLst>
          </p:cNvPr>
          <p:cNvSpPr>
            <a:spLocks noGrp="1" noChangeArrowheads="1"/>
          </p:cNvSpPr>
          <p:nvPr>
            <p:ph type="title"/>
          </p:nvPr>
        </p:nvSpPr>
        <p:spPr/>
        <p:txBody>
          <a:bodyPr/>
          <a:lstStyle/>
          <a:p>
            <a:r>
              <a:rPr lang="en-US" altLang="en-US"/>
              <a:t>Declination Forms</a:t>
            </a:r>
          </a:p>
        </p:txBody>
      </p:sp>
      <p:sp>
        <p:nvSpPr>
          <p:cNvPr id="8195" name="Rectangle 3">
            <a:extLst>
              <a:ext uri="{FF2B5EF4-FFF2-40B4-BE49-F238E27FC236}">
                <a16:creationId xmlns:a16="http://schemas.microsoft.com/office/drawing/2014/main" id="{A2DF01FA-ADDD-7D6E-47F5-AB812A061B6A}"/>
              </a:ext>
            </a:extLst>
          </p:cNvPr>
          <p:cNvSpPr>
            <a:spLocks noGrp="1" noChangeArrowheads="1"/>
          </p:cNvSpPr>
          <p:nvPr>
            <p:ph type="body" idx="1"/>
          </p:nvPr>
        </p:nvSpPr>
        <p:spPr>
          <a:xfrm>
            <a:off x="457200" y="1295400"/>
            <a:ext cx="8305800" cy="5105400"/>
          </a:xfrm>
        </p:spPr>
        <p:txBody>
          <a:bodyPr/>
          <a:lstStyle/>
          <a:p>
            <a:pPr>
              <a:lnSpc>
                <a:spcPct val="80000"/>
              </a:lnSpc>
            </a:pPr>
            <a:r>
              <a:rPr lang="en-US" altLang="en-US" sz="1500"/>
              <a:t>A declination form must be provided with each application for service or assistance and with each recertification, renewal, or change-of-address form relating to that service or assistance.  A sample declination form may be obtained from the State Board of Elections.</a:t>
            </a:r>
          </a:p>
          <a:p>
            <a:pPr>
              <a:lnSpc>
                <a:spcPct val="80000"/>
              </a:lnSpc>
            </a:pPr>
            <a:r>
              <a:rPr lang="en-US" altLang="en-US" sz="1500"/>
              <a:t>The declination form must include:</a:t>
            </a:r>
            <a:r>
              <a:rPr lang="en-US" altLang="en-US" sz="1500" b="1"/>
              <a:t> </a:t>
            </a:r>
            <a:endParaRPr lang="en-US" altLang="en-US" sz="1500"/>
          </a:p>
          <a:p>
            <a:pPr lvl="1">
              <a:lnSpc>
                <a:spcPct val="80000"/>
              </a:lnSpc>
            </a:pPr>
            <a:r>
              <a:rPr lang="en-US" altLang="en-US" sz="1500"/>
              <a:t>the question, “If you are not registered to vote where you live now, would you like to apply to register to vote here today?”; </a:t>
            </a:r>
          </a:p>
          <a:p>
            <a:pPr lvl="1">
              <a:lnSpc>
                <a:spcPct val="80000"/>
              </a:lnSpc>
            </a:pPr>
            <a:r>
              <a:rPr lang="en-US" altLang="en-US" sz="1500"/>
              <a:t>if the agency provides public assistance, the statement, “Applying to register or declining to register to vote will not affect the amount of assistance that you will be provided by this agency.”; </a:t>
            </a:r>
          </a:p>
          <a:p>
            <a:pPr lvl="1">
              <a:lnSpc>
                <a:spcPct val="80000"/>
              </a:lnSpc>
            </a:pPr>
            <a:r>
              <a:rPr lang="en-US" altLang="en-US" sz="1500"/>
              <a:t>boxes for the applicant to check to indicate whether the applicant would like to register or declines to register to vote (failure to check either box being deemed to constitute a declination to register), together with the statement (in close proximity to the boxes and in prominent type), “IF YOU DO NOT CHECK EITHER BOX, YOU WILL BE CONSIDERED TO HAVE DECIDED NOT TO REGISTER TO VOTE AT THIS TIME.”; </a:t>
            </a:r>
          </a:p>
          <a:p>
            <a:pPr lvl="1">
              <a:lnSpc>
                <a:spcPct val="80000"/>
              </a:lnSpc>
            </a:pPr>
            <a:r>
              <a:rPr lang="en-US" altLang="en-US" sz="1500"/>
              <a:t>the statement, “If you would like help in filling out the voter registration application form, we will help you. The decision whether to seek or accept help is yours. You may fill out the application form in private.”; and </a:t>
            </a:r>
          </a:p>
          <a:p>
            <a:pPr lvl="1">
              <a:lnSpc>
                <a:spcPct val="80000"/>
              </a:lnSpc>
            </a:pPr>
            <a:r>
              <a:rPr lang="en-US" altLang="en-US" sz="1500"/>
              <a:t>the statement, “If you believe that someone has interfered with your right to register or to decline to register to vote, your right to privacy in deciding whether to register or in applying to register to vote, or your right to choose your own political party or other political preference, you may file a complaint with the State Board of Elections, P.O. Box 6486, Annapolis, MD 21401-0486, 1-800-222-8683.”</a:t>
            </a:r>
          </a:p>
          <a:p>
            <a:pPr>
              <a:lnSpc>
                <a:spcPct val="80000"/>
              </a:lnSpc>
            </a:pPr>
            <a:r>
              <a:rPr lang="en-US" altLang="en-US" sz="1500"/>
              <a:t>Completed declination forms must be retained by the agency for at least 22 months after the federal election to which the registration would first apply.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233DECC3-6CD3-2305-1A0C-94A9C9F3000E}"/>
              </a:ext>
            </a:extLst>
          </p:cNvPr>
          <p:cNvSpPr>
            <a:spLocks noGrp="1" noChangeArrowheads="1"/>
          </p:cNvSpPr>
          <p:nvPr>
            <p:ph type="title"/>
          </p:nvPr>
        </p:nvSpPr>
        <p:spPr>
          <a:xfrm>
            <a:off x="2362200" y="274638"/>
            <a:ext cx="6324600" cy="1143000"/>
          </a:xfrm>
        </p:spPr>
        <p:txBody>
          <a:bodyPr/>
          <a:lstStyle/>
          <a:p>
            <a:r>
              <a:rPr lang="en-US" altLang="en-US"/>
              <a:t>Registration Assistance</a:t>
            </a:r>
          </a:p>
        </p:txBody>
      </p:sp>
      <p:sp>
        <p:nvSpPr>
          <p:cNvPr id="18435" name="Rectangle 3">
            <a:extLst>
              <a:ext uri="{FF2B5EF4-FFF2-40B4-BE49-F238E27FC236}">
                <a16:creationId xmlns:a16="http://schemas.microsoft.com/office/drawing/2014/main" id="{A151D39C-3FF3-D951-97AB-CD939252CA7A}"/>
              </a:ext>
            </a:extLst>
          </p:cNvPr>
          <p:cNvSpPr>
            <a:spLocks noGrp="1" noChangeArrowheads="1"/>
          </p:cNvSpPr>
          <p:nvPr>
            <p:ph type="body" idx="1"/>
          </p:nvPr>
        </p:nvSpPr>
        <p:spPr/>
        <p:txBody>
          <a:bodyPr/>
          <a:lstStyle/>
          <a:p>
            <a:pPr>
              <a:lnSpc>
                <a:spcPct val="90000"/>
              </a:lnSpc>
            </a:pPr>
            <a:r>
              <a:rPr lang="en-US" altLang="en-US" sz="2800"/>
              <a:t>The agency must provide to each applicant who does not decline to register to vote the same degree of assistance with completing the voter registration application as is provided by the agency with regard to the completion of its own forms, unless the applicant refuses such assistance.</a:t>
            </a:r>
          </a:p>
          <a:p>
            <a:pPr>
              <a:lnSpc>
                <a:spcPct val="90000"/>
              </a:lnSpc>
            </a:pPr>
            <a:r>
              <a:rPr lang="en-US" altLang="en-US" sz="2800"/>
              <a:t>Applicants who are interested in registering should be encouraged to complete the voter registration application at the office to help ensure that it is turned in.</a:t>
            </a:r>
          </a:p>
        </p:txBody>
      </p:sp>
      <p:pic>
        <p:nvPicPr>
          <p:cNvPr id="18436" name="Picture 4">
            <a:extLst>
              <a:ext uri="{FF2B5EF4-FFF2-40B4-BE49-F238E27FC236}">
                <a16:creationId xmlns:a16="http://schemas.microsoft.com/office/drawing/2014/main" id="{FA0474B0-C5E0-74DE-1413-EB0D3A02C7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1930400" cy="13176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9BB010F0-FC0F-7F3F-B172-2D1D4BCD73ED}"/>
              </a:ext>
            </a:extLst>
          </p:cNvPr>
          <p:cNvSpPr>
            <a:spLocks noGrp="1" noChangeArrowheads="1"/>
          </p:cNvSpPr>
          <p:nvPr>
            <p:ph type="title"/>
          </p:nvPr>
        </p:nvSpPr>
        <p:spPr/>
        <p:txBody>
          <a:bodyPr/>
          <a:lstStyle/>
          <a:p>
            <a:r>
              <a:rPr lang="en-US" altLang="en-US" sz="3600"/>
              <a:t>Transmitting Completed Applications to the Board of Elections</a:t>
            </a:r>
          </a:p>
        </p:txBody>
      </p:sp>
      <p:sp>
        <p:nvSpPr>
          <p:cNvPr id="14339" name="Rectangle 3">
            <a:extLst>
              <a:ext uri="{FF2B5EF4-FFF2-40B4-BE49-F238E27FC236}">
                <a16:creationId xmlns:a16="http://schemas.microsoft.com/office/drawing/2014/main" id="{96FFCFA2-2CCE-B6C4-3852-F3D74C24DE33}"/>
              </a:ext>
            </a:extLst>
          </p:cNvPr>
          <p:cNvSpPr>
            <a:spLocks noGrp="1" noChangeArrowheads="1"/>
          </p:cNvSpPr>
          <p:nvPr>
            <p:ph type="body" idx="1"/>
          </p:nvPr>
        </p:nvSpPr>
        <p:spPr>
          <a:xfrm>
            <a:off x="457200" y="2133600"/>
            <a:ext cx="8229600" cy="3992563"/>
          </a:xfrm>
        </p:spPr>
        <p:txBody>
          <a:bodyPr/>
          <a:lstStyle/>
          <a:p>
            <a:pPr marL="609600" indent="-609600">
              <a:lnSpc>
                <a:spcPct val="80000"/>
              </a:lnSpc>
            </a:pPr>
            <a:r>
              <a:rPr lang="en-US" altLang="en-US" sz="1800"/>
              <a:t>Each voter registration agency must accept completed voter registration applications for transmittal to the appropriate election board. An applicant also has the option of mailing the voter registration application to the appropriate local election official or returning it to the agency for transmittal to the appropriate election official after completing it elsewhere.</a:t>
            </a:r>
          </a:p>
          <a:p>
            <a:pPr marL="609600" indent="-609600">
              <a:lnSpc>
                <a:spcPct val="80000"/>
              </a:lnSpc>
            </a:pPr>
            <a:r>
              <a:rPr lang="en-US" altLang="en-US" sz="1800"/>
              <a:t>Within 5 days from the acceptance of a voter registration application, the agency must forward the application to the appropriate board of election.</a:t>
            </a:r>
          </a:p>
          <a:p>
            <a:pPr marL="609600" indent="-609600">
              <a:lnSpc>
                <a:spcPct val="80000"/>
              </a:lnSpc>
            </a:pPr>
            <a:r>
              <a:rPr lang="en-US" altLang="en-US" sz="1800"/>
              <a:t>In order to facilitate required reporting, the agency must submit applications to the appropriate board of election using a transmittal form indicating the voter registration agency’s identity.  A sample transmittal form may be obtained from the State Board of Elections.</a:t>
            </a:r>
          </a:p>
          <a:p>
            <a:pPr marL="609600" indent="-609600">
              <a:lnSpc>
                <a:spcPct val="80000"/>
              </a:lnSpc>
            </a:pPr>
            <a:r>
              <a:rPr lang="en-US" altLang="en-US" sz="1800"/>
              <a:t>The agency also must ensure that it uses only voter registration applications that contain the NVRA logo.</a:t>
            </a:r>
          </a:p>
        </p:txBody>
      </p:sp>
      <p:pic>
        <p:nvPicPr>
          <p:cNvPr id="14340" name="Picture 4">
            <a:extLst>
              <a:ext uri="{FF2B5EF4-FFF2-40B4-BE49-F238E27FC236}">
                <a16:creationId xmlns:a16="http://schemas.microsoft.com/office/drawing/2014/main" id="{46106DC9-BCE7-2C16-29F4-4EF49E2A808E}"/>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1447800"/>
            <a:ext cx="609600" cy="5429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FB1EBF6-441B-D258-B10B-9EB89CC397CF}"/>
              </a:ext>
            </a:extLst>
          </p:cNvPr>
          <p:cNvSpPr>
            <a:spLocks noGrp="1" noChangeArrowheads="1"/>
          </p:cNvSpPr>
          <p:nvPr>
            <p:ph type="title"/>
          </p:nvPr>
        </p:nvSpPr>
        <p:spPr>
          <a:xfrm>
            <a:off x="2133600" y="274638"/>
            <a:ext cx="6553200" cy="1143000"/>
          </a:xfrm>
        </p:spPr>
        <p:txBody>
          <a:bodyPr/>
          <a:lstStyle/>
          <a:p>
            <a:r>
              <a:rPr lang="en-US" altLang="en-US" sz="3200"/>
              <a:t>Signs and Voter Registration Applications in Waiting Rooms</a:t>
            </a:r>
          </a:p>
        </p:txBody>
      </p:sp>
      <p:sp>
        <p:nvSpPr>
          <p:cNvPr id="10243" name="Rectangle 3">
            <a:extLst>
              <a:ext uri="{FF2B5EF4-FFF2-40B4-BE49-F238E27FC236}">
                <a16:creationId xmlns:a16="http://schemas.microsoft.com/office/drawing/2014/main" id="{4131A907-D81A-806F-A4E9-A3D0C52C4A05}"/>
              </a:ext>
            </a:extLst>
          </p:cNvPr>
          <p:cNvSpPr>
            <a:spLocks noGrp="1" noChangeArrowheads="1"/>
          </p:cNvSpPr>
          <p:nvPr>
            <p:ph type="body" idx="1"/>
          </p:nvPr>
        </p:nvSpPr>
        <p:spPr/>
        <p:txBody>
          <a:bodyPr/>
          <a:lstStyle/>
          <a:p>
            <a:pPr>
              <a:lnSpc>
                <a:spcPct val="80000"/>
              </a:lnSpc>
            </a:pPr>
            <a:r>
              <a:rPr lang="en-US" altLang="en-US" sz="2200"/>
              <a:t>Each voter registration agency should maintain an adequate supply of voter registration applications in an accessible and visible location in client waiting areas.  The State Board of Elections has plastic voter registration application holders.</a:t>
            </a:r>
          </a:p>
          <a:p>
            <a:pPr>
              <a:lnSpc>
                <a:spcPct val="80000"/>
              </a:lnSpc>
            </a:pPr>
            <a:r>
              <a:rPr lang="en-US" altLang="en-US" sz="2200"/>
              <a:t>The agency also should display signs in waiting areas indicating (1) that voter registration forms are available, (2) that completed forms may be left with the office for forwarding to election officials, and (3) that assistance is available with completing the forms. </a:t>
            </a:r>
          </a:p>
          <a:p>
            <a:pPr>
              <a:lnSpc>
                <a:spcPct val="80000"/>
              </a:lnSpc>
            </a:pPr>
            <a:r>
              <a:rPr lang="en-US" altLang="en-US" sz="2200"/>
              <a:t>Each agency also should post in its waiting areas the State Board of Elections’ “Register to Vote Here” posters.  </a:t>
            </a:r>
          </a:p>
          <a:p>
            <a:pPr>
              <a:lnSpc>
                <a:spcPct val="80000"/>
              </a:lnSpc>
            </a:pPr>
            <a:r>
              <a:rPr lang="en-US" altLang="en-US" sz="2200"/>
              <a:t>To obtain the plastic holders, posters, and a sample sign, contact Mary Cramer Wagner, Director, Voter Registration Division, State Board of Elections.</a:t>
            </a:r>
          </a:p>
        </p:txBody>
      </p:sp>
      <p:pic>
        <p:nvPicPr>
          <p:cNvPr id="10244" name="Picture 4">
            <a:extLst>
              <a:ext uri="{FF2B5EF4-FFF2-40B4-BE49-F238E27FC236}">
                <a16:creationId xmlns:a16="http://schemas.microsoft.com/office/drawing/2014/main" id="{50C17389-53B9-BA0F-9933-03C76C5A29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81000"/>
            <a:ext cx="915988" cy="9159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535</TotalTime>
  <Words>1538</Words>
  <Application>Microsoft Office PowerPoint</Application>
  <PresentationFormat>On-screen Show (4:3)</PresentationFormat>
  <Paragraphs>72</Paragraphs>
  <Slides>13</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13</vt:i4>
      </vt:variant>
    </vt:vector>
  </HeadingPairs>
  <TitlesOfParts>
    <vt:vector size="15" baseType="lpstr">
      <vt:lpstr>Arial</vt:lpstr>
      <vt:lpstr>Default Design</vt:lpstr>
      <vt:lpstr> NVRA Compliance</vt:lpstr>
      <vt:lpstr>Compliance is  Mandatory</vt:lpstr>
      <vt:lpstr>Applications for Benefits, Recertifications or Renewals, and Address Changes</vt:lpstr>
      <vt:lpstr>Prohibited Activities</vt:lpstr>
      <vt:lpstr>Confidentiality</vt:lpstr>
      <vt:lpstr>Declination Forms</vt:lpstr>
      <vt:lpstr>Registration Assistance</vt:lpstr>
      <vt:lpstr>Transmitting Completed Applications to the Board of Elections</vt:lpstr>
      <vt:lpstr>Signs and Voter Registration Applications in Waiting Rooms</vt:lpstr>
      <vt:lpstr>Ordering Voter Registration Applications</vt:lpstr>
      <vt:lpstr>NVRA Coordinator Duties</vt:lpstr>
      <vt:lpstr>NVRA Site Coordinator Duties</vt:lpstr>
      <vt:lpstr>Questions</vt:lpstr>
    </vt:vector>
  </TitlesOfParts>
  <Company>Maryland Office of the Governor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NVRA</dc:title>
  <dc:creator>cwellons</dc:creator>
  <cp:lastModifiedBy>Erin Hustings</cp:lastModifiedBy>
  <cp:revision>21</cp:revision>
  <dcterms:created xsi:type="dcterms:W3CDTF">2009-12-29T21:36:58Z</dcterms:created>
  <dcterms:modified xsi:type="dcterms:W3CDTF">2026-01-09T14:59:49Z</dcterms:modified>
</cp:coreProperties>
</file>